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6" r:id="rId1"/>
  </p:sldMasterIdLst>
  <p:notesMasterIdLst>
    <p:notesMasterId r:id="rId12"/>
  </p:notesMasterIdLst>
  <p:sldIdLst>
    <p:sldId id="2048" r:id="rId2"/>
    <p:sldId id="263" r:id="rId3"/>
    <p:sldId id="2039" r:id="rId4"/>
    <p:sldId id="2042" r:id="rId5"/>
    <p:sldId id="2052" r:id="rId6"/>
    <p:sldId id="2049" r:id="rId7"/>
    <p:sldId id="2050" r:id="rId8"/>
    <p:sldId id="2051" r:id="rId9"/>
    <p:sldId id="2046" r:id="rId10"/>
    <p:sldId id="20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20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pos="1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2"/>
    <p:restoredTop sz="95439"/>
  </p:normalViewPr>
  <p:slideViewPr>
    <p:cSldViewPr snapToGrid="0" snapToObjects="1" showGuides="1">
      <p:cViewPr>
        <p:scale>
          <a:sx n="96" d="100"/>
          <a:sy n="96" d="100"/>
        </p:scale>
        <p:origin x="-422" y="230"/>
      </p:cViewPr>
      <p:guideLst>
        <p:guide orient="horz" pos="2160"/>
        <p:guide orient="horz" pos="346"/>
        <p:guide orient="horz" pos="3952"/>
        <p:guide orient="horz" pos="1820"/>
        <p:guide pos="7243"/>
        <p:guide pos="3840"/>
        <p:guide pos="5541"/>
        <p:guide pos="439"/>
        <p:guide pos="2139"/>
        <p:guide pos="1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Source Serif Pro" panose="02040603050405020204" pitchFamily="18" charset="0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Source Serif Pro" panose="020406030504050202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2C8CBC-BB1B-4149-9D85-9879B120F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620438"/>
          </a:xfrm>
          <a:custGeom>
            <a:avLst/>
            <a:gdLst>
              <a:gd name="connsiteX0" fmla="*/ 0 w 12192000"/>
              <a:gd name="connsiteY0" fmla="*/ 0 h 2620438"/>
              <a:gd name="connsiteX1" fmla="*/ 12192000 w 12192000"/>
              <a:gd name="connsiteY1" fmla="*/ 0 h 2620438"/>
              <a:gd name="connsiteX2" fmla="*/ 12192000 w 12192000"/>
              <a:gd name="connsiteY2" fmla="*/ 2620438 h 2620438"/>
              <a:gd name="connsiteX3" fmla="*/ 0 w 12192000"/>
              <a:gd name="connsiteY3" fmla="*/ 2620438 h 26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0438">
                <a:moveTo>
                  <a:pt x="0" y="0"/>
                </a:moveTo>
                <a:lnTo>
                  <a:pt x="12192000" y="0"/>
                </a:lnTo>
                <a:lnTo>
                  <a:pt x="12192000" y="2620438"/>
                </a:lnTo>
                <a:lnTo>
                  <a:pt x="0" y="26204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636422-D625-AE49-BB11-CB824870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02668"/>
            <a:ext cx="12192000" cy="2455335"/>
          </a:xfrm>
          <a:custGeom>
            <a:avLst/>
            <a:gdLst>
              <a:gd name="connsiteX0" fmla="*/ 0 w 12192000"/>
              <a:gd name="connsiteY0" fmla="*/ 0 h 2455335"/>
              <a:gd name="connsiteX1" fmla="*/ 12192000 w 12192000"/>
              <a:gd name="connsiteY1" fmla="*/ 0 h 2455335"/>
              <a:gd name="connsiteX2" fmla="*/ 12192000 w 12192000"/>
              <a:gd name="connsiteY2" fmla="*/ 2455335 h 2455335"/>
              <a:gd name="connsiteX3" fmla="*/ 0 w 12192000"/>
              <a:gd name="connsiteY3" fmla="*/ 2455335 h 24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55335">
                <a:moveTo>
                  <a:pt x="0" y="0"/>
                </a:moveTo>
                <a:lnTo>
                  <a:pt x="12192000" y="0"/>
                </a:lnTo>
                <a:lnTo>
                  <a:pt x="12192000" y="2455335"/>
                </a:lnTo>
                <a:lnTo>
                  <a:pt x="0" y="2455335"/>
                </a:lnTo>
                <a:close/>
              </a:path>
            </a:pathLst>
          </a:cu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51781" y="883162"/>
            <a:ext cx="4332416" cy="4332300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Source Serif Pro" panose="02040603050405020204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F1C63D-1CE3-044A-AA85-492950293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71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5E13E4-3EF3-264B-A0C8-8F803FEA0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71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D695C9-774F-604D-ADB3-83FC7F202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34142"/>
            <a:ext cx="12192000" cy="1923861"/>
          </a:xfrm>
          <a:custGeom>
            <a:avLst/>
            <a:gdLst>
              <a:gd name="connsiteX0" fmla="*/ 0 w 12192000"/>
              <a:gd name="connsiteY0" fmla="*/ 0 h 1923861"/>
              <a:gd name="connsiteX1" fmla="*/ 12192000 w 12192000"/>
              <a:gd name="connsiteY1" fmla="*/ 0 h 1923861"/>
              <a:gd name="connsiteX2" fmla="*/ 12192000 w 12192000"/>
              <a:gd name="connsiteY2" fmla="*/ 1923861 h 1923861"/>
              <a:gd name="connsiteX3" fmla="*/ 0 w 12192000"/>
              <a:gd name="connsiteY3" fmla="*/ 1923861 h 19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23861">
                <a:moveTo>
                  <a:pt x="0" y="0"/>
                </a:moveTo>
                <a:lnTo>
                  <a:pt x="12192000" y="0"/>
                </a:lnTo>
                <a:lnTo>
                  <a:pt x="12192000" y="1923861"/>
                </a:lnTo>
                <a:lnTo>
                  <a:pt x="0" y="192386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691B34-B293-AD45-9E93-18372390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"/>
            <a:ext cx="12192000" cy="1919515"/>
          </a:xfrm>
          <a:custGeom>
            <a:avLst/>
            <a:gdLst>
              <a:gd name="connsiteX0" fmla="*/ 0 w 12192000"/>
              <a:gd name="connsiteY0" fmla="*/ 0 h 1919515"/>
              <a:gd name="connsiteX1" fmla="*/ 12192000 w 12192000"/>
              <a:gd name="connsiteY1" fmla="*/ 0 h 1919515"/>
              <a:gd name="connsiteX2" fmla="*/ 12192000 w 12192000"/>
              <a:gd name="connsiteY2" fmla="*/ 1919515 h 1919515"/>
              <a:gd name="connsiteX3" fmla="*/ 0 w 12192000"/>
              <a:gd name="connsiteY3" fmla="*/ 1919515 h 19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9515">
                <a:moveTo>
                  <a:pt x="0" y="0"/>
                </a:moveTo>
                <a:lnTo>
                  <a:pt x="12192000" y="0"/>
                </a:lnTo>
                <a:lnTo>
                  <a:pt x="12192000" y="1919515"/>
                </a:lnTo>
                <a:lnTo>
                  <a:pt x="0" y="19195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E4ACFF-E7D4-4042-B9AD-A7BC77040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2213699"/>
          </a:xfrm>
          <a:custGeom>
            <a:avLst/>
            <a:gdLst>
              <a:gd name="connsiteX0" fmla="*/ 0 w 12192000"/>
              <a:gd name="connsiteY0" fmla="*/ 0 h 2213699"/>
              <a:gd name="connsiteX1" fmla="*/ 12192000 w 12192000"/>
              <a:gd name="connsiteY1" fmla="*/ 0 h 2213699"/>
              <a:gd name="connsiteX2" fmla="*/ 12192000 w 12192000"/>
              <a:gd name="connsiteY2" fmla="*/ 2213699 h 2213699"/>
              <a:gd name="connsiteX3" fmla="*/ 0 w 12192000"/>
              <a:gd name="connsiteY3" fmla="*/ 2213699 h 221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3699">
                <a:moveTo>
                  <a:pt x="0" y="0"/>
                </a:moveTo>
                <a:lnTo>
                  <a:pt x="12192000" y="0"/>
                </a:lnTo>
                <a:lnTo>
                  <a:pt x="12192000" y="2213699"/>
                </a:lnTo>
                <a:lnTo>
                  <a:pt x="0" y="221369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4B0212-B1C2-4D43-B9E8-5EAB50FD6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56908"/>
            <a:ext cx="12192000" cy="2201092"/>
          </a:xfrm>
          <a:custGeom>
            <a:avLst/>
            <a:gdLst>
              <a:gd name="connsiteX0" fmla="*/ 0 w 12192000"/>
              <a:gd name="connsiteY0" fmla="*/ 0 h 2201092"/>
              <a:gd name="connsiteX1" fmla="*/ 12192000 w 12192000"/>
              <a:gd name="connsiteY1" fmla="*/ 0 h 2201092"/>
              <a:gd name="connsiteX2" fmla="*/ 12192000 w 12192000"/>
              <a:gd name="connsiteY2" fmla="*/ 2201092 h 2201092"/>
              <a:gd name="connsiteX3" fmla="*/ 0 w 12192000"/>
              <a:gd name="connsiteY3" fmla="*/ 2201092 h 22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1092">
                <a:moveTo>
                  <a:pt x="0" y="0"/>
                </a:moveTo>
                <a:lnTo>
                  <a:pt x="12192000" y="0"/>
                </a:lnTo>
                <a:lnTo>
                  <a:pt x="12192000" y="2201092"/>
                </a:lnTo>
                <a:lnTo>
                  <a:pt x="0" y="2201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September 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674" r:id="rId16"/>
    <p:sldLayoutId id="2147483655" r:id="rId17"/>
    <p:sldLayoutId id="2147483672" r:id="rId18"/>
    <p:sldLayoutId id="2147483673" r:id="rId19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04457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latin typeface="Source Serif Pro" pitchFamily="18" charset="0"/>
                <a:ea typeface="Source Serif Pro" pitchFamily="18" charset="0"/>
              </a:rPr>
              <a:t>Skin Cancer Detector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0596" y="4020120"/>
            <a:ext cx="383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Light" panose="020B0502040204020203" pitchFamily="34" charset="0"/>
              </a:rPr>
              <a:t>-  </a:t>
            </a:r>
            <a:r>
              <a:rPr lang="en-US" sz="3200" dirty="0" err="1" smtClean="0">
                <a:latin typeface="Bahnschrift Light" panose="020B0502040204020203" pitchFamily="34" charset="0"/>
              </a:rPr>
              <a:t>Bit_Karma</a:t>
            </a:r>
            <a:endParaRPr lang="en-IN" sz="32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885" y="1674674"/>
            <a:ext cx="59897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itchFamily="18" charset="0"/>
                <a:ea typeface="Source Serif Pro" pitchFamily="18" charset="0"/>
              </a:rPr>
              <a:t>Thank You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itchFamily="18" charset="0"/>
              <a:ea typeface="Source Serif Pro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10A8AB7B-3F59-8743-B8F2-CED53883274E}"/>
              </a:ext>
            </a:extLst>
          </p:cNvPr>
          <p:cNvSpPr txBox="1"/>
          <p:nvPr/>
        </p:nvSpPr>
        <p:spPr>
          <a:xfrm>
            <a:off x="1658982" y="2006082"/>
            <a:ext cx="9837692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1" dirty="0" smtClean="0">
                <a:ea typeface="Lato Light" panose="020F0502020204030203" pitchFamily="34" charset="0"/>
                <a:cs typeface="Calibri" pitchFamily="34" charset="0"/>
              </a:rPr>
              <a:t>Team</a:t>
            </a:r>
            <a:r>
              <a:rPr lang="en-US" sz="2800" b="1" dirty="0" smtClean="0">
                <a:ea typeface="Lato Light" panose="020F0502020204030203" pitchFamily="34" charset="0"/>
                <a:cs typeface="Arima Madurai Light" pitchFamily="2" charset="77"/>
              </a:rPr>
              <a:t> Members Name:</a:t>
            </a:r>
            <a:endParaRPr lang="en-US" sz="2800" b="1" dirty="0"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0" y="535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anose="02040603050405020204" pitchFamily="18" charset="0"/>
                <a:ea typeface="Nunito Bold" charset="0"/>
                <a:cs typeface="Rubik Medium" panose="02000604000000020004" pitchFamily="2" charset="-79"/>
              </a:rPr>
              <a:t>BIT_KARMA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D3E22B76-17D0-D540-AFAD-47DE3E164356}"/>
              </a:ext>
            </a:extLst>
          </p:cNvPr>
          <p:cNvSpPr txBox="1"/>
          <p:nvPr/>
        </p:nvSpPr>
        <p:spPr>
          <a:xfrm>
            <a:off x="1177154" y="2999373"/>
            <a:ext cx="9837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Source Serif Pro" panose="02040603050405020204" pitchFamily="18" charset="0"/>
                <a:ea typeface="Lato Light" panose="020F0502020204030203" pitchFamily="34" charset="0"/>
                <a:cs typeface="Rubik" panose="02000604000000020004" pitchFamily="2" charset="-79"/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Jaya Gupta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Nancy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Mangla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Calibri" pitchFamily="34" charset="0"/>
              <a:ea typeface="Lato Light" panose="020F0502020204030203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Sarwar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Ali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Abhishek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Goel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Calibri" pitchFamily="34" charset="0"/>
              <a:ea typeface="Lato Light" panose="020F0502020204030203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E5E686F-F67B-7A42-AC64-58C8212B9917}"/>
              </a:ext>
            </a:extLst>
          </p:cNvPr>
          <p:cNvSpPr txBox="1"/>
          <p:nvPr/>
        </p:nvSpPr>
        <p:spPr>
          <a:xfrm>
            <a:off x="695326" y="2181498"/>
            <a:ext cx="10801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cancer is a dangerous and widespread </a:t>
            </a:r>
            <a:r>
              <a:rPr lang="en-US" sz="2400" dirty="0" smtClean="0"/>
              <a:t>disease. </a:t>
            </a:r>
            <a:r>
              <a:rPr lang="en-US" sz="2400" dirty="0"/>
              <a:t>Each year there are approximately 5.4 million new cases of skin cancer are recorded in USA </a:t>
            </a:r>
            <a:r>
              <a:rPr lang="en-US" sz="2400" dirty="0" smtClean="0"/>
              <a:t>alone. </a:t>
            </a:r>
            <a:r>
              <a:rPr lang="en-US" sz="2400" dirty="0"/>
              <a:t>The mortality rate of this disease is expected to rise in the next decade. The survival rate is less than 14% </a:t>
            </a:r>
            <a:r>
              <a:rPr lang="en-US" sz="2400" dirty="0" smtClean="0"/>
              <a:t>if </a:t>
            </a:r>
            <a:r>
              <a:rPr lang="en-US" sz="2400" dirty="0"/>
              <a:t>diagnosed in later stages. However, if the skin cancer is detected at early stages then the survival rate is nearly 97% </a:t>
            </a:r>
            <a:r>
              <a:rPr lang="en-US" sz="2400" dirty="0" smtClean="0"/>
              <a:t>. </a:t>
            </a:r>
            <a:r>
              <a:rPr lang="en-US" sz="2400" dirty="0"/>
              <a:t>This demands the early detection of skin cancer. </a:t>
            </a:r>
            <a:endParaRPr lang="en-US" sz="2200" dirty="0">
              <a:latin typeface="Source Serif Pro" panose="02040603050405020204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0C170A5-2BCC-1641-AC0F-97230E222901}"/>
              </a:ext>
            </a:extLst>
          </p:cNvPr>
          <p:cNvSpPr txBox="1"/>
          <p:nvPr/>
        </p:nvSpPr>
        <p:spPr>
          <a:xfrm>
            <a:off x="695326" y="549277"/>
            <a:ext cx="10801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anose="02040603050405020204" pitchFamily="18" charset="0"/>
                <a:ea typeface="Nunito Bold" charset="0"/>
                <a:cs typeface="Rubik Medium" panose="02000604000000020004" pitchFamily="2" charset="-79"/>
              </a:rPr>
              <a:t>Problem Statement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anose="02040603050405020204" pitchFamily="18" charset="0"/>
              <a:ea typeface="Nunito Bold" charset="0"/>
              <a:cs typeface="Rubik Medium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317660"/>
            <a:ext cx="1219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urce Serif Pro"/>
                <a:cs typeface="Arial" pitchFamily="34" charset="0"/>
              </a:rPr>
              <a:t>Scope</a:t>
            </a:r>
            <a:r>
              <a:rPr kumimoji="0" lang="en-US" sz="60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urce Serif Pro"/>
                <a:cs typeface="Arial" pitchFamily="34" charset="0"/>
              </a:rPr>
              <a:t> and Goal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urce Serif Pro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5211" y="1306288"/>
            <a:ext cx="106592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Scope :-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Assist physicians classifying Skin Cancer </a:t>
            </a:r>
          </a:p>
          <a:p>
            <a:endParaRPr lang="en-US" sz="2400" dirty="0"/>
          </a:p>
          <a:p>
            <a:r>
              <a:rPr lang="en-US" sz="2400" dirty="0" smtClean="0"/>
              <a:t>Goal :-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Use state-of-the art techniques called Deep Learning, to design an 	intelligent medical imaging-based skin cancer detection system.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Achieve for improve upon deep learning results for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&gt;&gt; skin images segmentation and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&gt;&gt; skin images classification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Evaluate the impact of skin image segmentation on the accuracy of 	the classifier.</a:t>
            </a:r>
          </a:p>
          <a:p>
            <a:endParaRPr lang="en-IN" sz="2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722" y="1534602"/>
            <a:ext cx="46674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Image Gallery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23081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 User needs to enter respective information</a:t>
            </a:r>
            <a:endParaRPr lang="en-IN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t="8025" r="15531" b="4537"/>
          <a:stretch/>
        </p:blipFill>
        <p:spPr>
          <a:xfrm>
            <a:off x="246490" y="1232452"/>
            <a:ext cx="11791785" cy="53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t="7397" r="13687" b="4802"/>
          <a:stretch/>
        </p:blipFill>
        <p:spPr>
          <a:xfrm>
            <a:off x="302151" y="1422231"/>
            <a:ext cx="11648660" cy="53045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2. User is entering information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7336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8450" r="8092" b="6483"/>
          <a:stretch/>
        </p:blipFill>
        <p:spPr>
          <a:xfrm>
            <a:off x="349857" y="1286006"/>
            <a:ext cx="11227241" cy="5281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3. Prediction based on entered information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685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4671" y="783773"/>
            <a:ext cx="70111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itchFamily="18" charset="0"/>
                <a:ea typeface="Source Serif Pro" pitchFamily="18" charset="0"/>
              </a:rPr>
              <a:t>Proposed Tech Stack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itchFamily="18" charset="0"/>
              <a:ea typeface="Source Serif Pro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9002" y="2035534"/>
            <a:ext cx="8977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environment :</a:t>
            </a:r>
          </a:p>
          <a:p>
            <a:r>
              <a:rPr lang="en-US" dirty="0"/>
              <a:t>	&gt;&gt; </a:t>
            </a:r>
            <a:r>
              <a:rPr lang="en-US" dirty="0" err="1"/>
              <a:t>Keras</a:t>
            </a:r>
            <a:r>
              <a:rPr lang="en-US" dirty="0"/>
              <a:t> –Deep Learning library for </a:t>
            </a:r>
            <a:r>
              <a:rPr lang="en-US" dirty="0" err="1"/>
              <a:t>Tensorflow</a:t>
            </a:r>
            <a:r>
              <a:rPr lang="en-US" dirty="0"/>
              <a:t> or </a:t>
            </a:r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	&gt;&gt; </a:t>
            </a:r>
            <a:r>
              <a:rPr lang="en-US" dirty="0" err="1"/>
              <a:t>OpenCV</a:t>
            </a:r>
            <a:r>
              <a:rPr lang="en-US" dirty="0"/>
              <a:t> /PIL (Python Image Library)</a:t>
            </a:r>
          </a:p>
          <a:p>
            <a:r>
              <a:rPr lang="en-US" dirty="0"/>
              <a:t>	&gt;&gt;</a:t>
            </a:r>
            <a:r>
              <a:rPr lang="en-US" dirty="0" err="1"/>
              <a:t>Scipy</a:t>
            </a:r>
            <a:r>
              <a:rPr lang="en-US" dirty="0"/>
              <a:t> (Library for Mathematics, Science and Engineering)</a:t>
            </a:r>
          </a:p>
          <a:p>
            <a:r>
              <a:rPr lang="en-US" dirty="0"/>
              <a:t>	&gt;&gt;</a:t>
            </a:r>
            <a:r>
              <a:rPr lang="en-US" dirty="0" err="1"/>
              <a:t>Scikit</a:t>
            </a:r>
            <a:r>
              <a:rPr lang="en-US" dirty="0"/>
              <a:t>-learn(Machine Learning Library</a:t>
            </a:r>
          </a:p>
          <a:p>
            <a:r>
              <a:rPr lang="en-US" dirty="0"/>
              <a:t>Frontend :</a:t>
            </a:r>
          </a:p>
          <a:p>
            <a:r>
              <a:rPr lang="en-US" dirty="0"/>
              <a:t>	HTML, CSS, JS</a:t>
            </a:r>
          </a:p>
          <a:p>
            <a:r>
              <a:rPr lang="en-US" dirty="0"/>
              <a:t>Backend :</a:t>
            </a:r>
          </a:p>
          <a:p>
            <a:r>
              <a:rPr lang="en-US" dirty="0"/>
              <a:t>	</a:t>
            </a:r>
            <a:r>
              <a:rPr lang="en-US" dirty="0" err="1"/>
              <a:t>Django</a:t>
            </a:r>
            <a:endParaRPr lang="en-US" dirty="0"/>
          </a:p>
          <a:p>
            <a:r>
              <a:rPr lang="en-US" dirty="0"/>
              <a:t>Dataset :</a:t>
            </a:r>
          </a:p>
          <a:p>
            <a:r>
              <a:rPr lang="en-US" dirty="0"/>
              <a:t>	From </a:t>
            </a:r>
            <a:r>
              <a:rPr lang="en-US" dirty="0" err="1"/>
              <a:t>kaggle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2357</TotalTime>
  <Words>146</Words>
  <Application>Microsoft Office PowerPoint</Application>
  <PresentationFormat>Custom</PresentationFormat>
  <Paragraphs>38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JAYA</cp:lastModifiedBy>
  <cp:revision>266</cp:revision>
  <dcterms:created xsi:type="dcterms:W3CDTF">2018-12-21T22:04:22Z</dcterms:created>
  <dcterms:modified xsi:type="dcterms:W3CDTF">2020-09-07T12:16:45Z</dcterms:modified>
</cp:coreProperties>
</file>